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5" r:id="rId5"/>
    <p:sldId id="282" r:id="rId6"/>
    <p:sldId id="271" r:id="rId7"/>
    <p:sldId id="280" r:id="rId8"/>
    <p:sldId id="308" r:id="rId9"/>
    <p:sldId id="313" r:id="rId10"/>
    <p:sldId id="312" r:id="rId11"/>
    <p:sldId id="270" r:id="rId12"/>
    <p:sldId id="289" r:id="rId13"/>
    <p:sldId id="272" r:id="rId14"/>
    <p:sldId id="273" r:id="rId15"/>
    <p:sldId id="274" r:id="rId16"/>
    <p:sldId id="290" r:id="rId17"/>
    <p:sldId id="279" r:id="rId18"/>
    <p:sldId id="291" r:id="rId19"/>
    <p:sldId id="292" r:id="rId20"/>
    <p:sldId id="293" r:id="rId21"/>
    <p:sldId id="296" r:id="rId22"/>
    <p:sldId id="288" r:id="rId23"/>
    <p:sldId id="311" r:id="rId24"/>
    <p:sldId id="309" r:id="rId25"/>
    <p:sldId id="294" r:id="rId26"/>
    <p:sldId id="276" r:id="rId27"/>
    <p:sldId id="297" r:id="rId28"/>
    <p:sldId id="298" r:id="rId29"/>
    <p:sldId id="304" r:id="rId30"/>
    <p:sldId id="300" r:id="rId31"/>
    <p:sldId id="301" r:id="rId32"/>
    <p:sldId id="302" r:id="rId33"/>
    <p:sldId id="27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FEAFA-C208-4DBD-84BF-7861DA95E05B}" type="datetimeFigureOut">
              <a:rPr lang="en-US" smtClean="0"/>
              <a:pPr/>
              <a:t>10/18/2014</a:t>
            </a:fld>
            <a:endParaRPr lang="en-I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5FCD5-011F-46B8-8EC7-8E813708A56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FEAFA-C208-4DBD-84BF-7861DA95E05B}" type="datetimeFigureOut">
              <a:rPr lang="en-US" smtClean="0"/>
              <a:pPr/>
              <a:t>10/18/2014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5FCD5-011F-46B8-8EC7-8E813708A56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FEAFA-C208-4DBD-84BF-7861DA95E05B}" type="datetimeFigureOut">
              <a:rPr lang="en-US" smtClean="0"/>
              <a:pPr/>
              <a:t>10/18/2014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5FCD5-011F-46B8-8EC7-8E813708A56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FEAFA-C208-4DBD-84BF-7861DA95E05B}" type="datetimeFigureOut">
              <a:rPr lang="en-US" smtClean="0"/>
              <a:pPr/>
              <a:t>10/18/2014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5FCD5-011F-46B8-8EC7-8E813708A56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FEAFA-C208-4DBD-84BF-7861DA95E05B}" type="datetimeFigureOut">
              <a:rPr lang="en-US" smtClean="0"/>
              <a:pPr/>
              <a:t>10/18/2014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5FCD5-011F-46B8-8EC7-8E813708A56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FEAFA-C208-4DBD-84BF-7861DA95E05B}" type="datetimeFigureOut">
              <a:rPr lang="en-US" smtClean="0"/>
              <a:pPr/>
              <a:t>10/18/2014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5FCD5-011F-46B8-8EC7-8E813708A56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FEAFA-C208-4DBD-84BF-7861DA95E05B}" type="datetimeFigureOut">
              <a:rPr lang="en-US" smtClean="0"/>
              <a:pPr/>
              <a:t>10/18/2014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5FCD5-011F-46B8-8EC7-8E813708A56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FEAFA-C208-4DBD-84BF-7861DA95E05B}" type="datetimeFigureOut">
              <a:rPr lang="en-US" smtClean="0"/>
              <a:pPr/>
              <a:t>10/18/2014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5FCD5-011F-46B8-8EC7-8E813708A56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FEAFA-C208-4DBD-84BF-7861DA95E05B}" type="datetimeFigureOut">
              <a:rPr lang="en-US" smtClean="0"/>
              <a:pPr/>
              <a:t>10/18/2014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5FCD5-011F-46B8-8EC7-8E813708A56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FEAFA-C208-4DBD-84BF-7861DA95E05B}" type="datetimeFigureOut">
              <a:rPr lang="en-US" smtClean="0"/>
              <a:pPr/>
              <a:t>10/18/2014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5FCD5-011F-46B8-8EC7-8E813708A56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FEAFA-C208-4DBD-84BF-7861DA95E05B}" type="datetimeFigureOut">
              <a:rPr lang="en-US" smtClean="0"/>
              <a:pPr/>
              <a:t>10/18/2014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F85FCD5-011F-46B8-8EC7-8E813708A561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B1FEAFA-C208-4DBD-84BF-7861DA95E05B}" type="datetimeFigureOut">
              <a:rPr lang="en-US" smtClean="0"/>
              <a:pPr/>
              <a:t>10/18/2014</a:t>
            </a:fld>
            <a:endParaRPr lang="en-I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F85FCD5-011F-46B8-8EC7-8E813708A561}" type="slidenum">
              <a:rPr lang="en-IN" smtClean="0"/>
              <a:pPr/>
              <a:t>‹#›</a:t>
            </a:fld>
            <a:endParaRPr lang="en-IN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Respiratory System</a:t>
            </a:r>
            <a:endParaRPr lang="en-IN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486680" cy="2686072"/>
          </a:xfrm>
        </p:spPr>
        <p:txBody>
          <a:bodyPr>
            <a:normAutofit fontScale="400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pPr algn="ctr"/>
            <a:r>
              <a:rPr lang="en-US" sz="98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9800" b="1" dirty="0" smtClean="0">
                <a:latin typeface="Arial" pitchFamily="34" charset="0"/>
                <a:cs typeface="Arial" pitchFamily="34" charset="0"/>
              </a:rPr>
              <a:t>Dr Archna Ghildiyal</a:t>
            </a:r>
          </a:p>
          <a:p>
            <a:pPr algn="ctr"/>
            <a:r>
              <a:rPr lang="en-US" sz="4200" b="1" dirty="0" smtClean="0">
                <a:latin typeface="Arial" pitchFamily="34" charset="0"/>
                <a:cs typeface="Arial" pitchFamily="34" charset="0"/>
              </a:rPr>
              <a:t>         </a:t>
            </a:r>
            <a:r>
              <a:rPr lang="en-US" sz="8000" dirty="0" smtClean="0">
                <a:latin typeface="Arial" pitchFamily="34" charset="0"/>
                <a:cs typeface="Arial" pitchFamily="34" charset="0"/>
              </a:rPr>
              <a:t>Associate Professor</a:t>
            </a:r>
          </a:p>
          <a:p>
            <a:pPr algn="ctr"/>
            <a:r>
              <a:rPr lang="en-US" sz="8000" dirty="0" smtClean="0">
                <a:latin typeface="Arial" pitchFamily="34" charset="0"/>
                <a:cs typeface="Arial" pitchFamily="34" charset="0"/>
              </a:rPr>
              <a:t>              Department of Physiology</a:t>
            </a:r>
          </a:p>
          <a:p>
            <a:pPr algn="ctr"/>
            <a:r>
              <a:rPr lang="en-US" sz="8000" dirty="0" smtClean="0">
                <a:latin typeface="Arial" pitchFamily="34" charset="0"/>
                <a:cs typeface="Arial" pitchFamily="34" charset="0"/>
              </a:rPr>
              <a:t>KGMU</a:t>
            </a:r>
            <a:endParaRPr lang="en-IN" sz="8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Contd</a:t>
            </a:r>
            <a:r>
              <a:rPr lang="en-US" dirty="0" smtClean="0"/>
              <a:t>…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Bronchioles: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Clara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cells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(secretes a</a:t>
            </a:r>
          </a:p>
          <a:p>
            <a:pPr>
              <a:buNone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  component of surfactant ,helps in</a:t>
            </a:r>
          </a:p>
          <a:p>
            <a:pPr>
              <a:buNone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  epithelial regeneration after injury),</a:t>
            </a:r>
          </a:p>
          <a:p>
            <a:pPr>
              <a:buNone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  No goblet &amp;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submucosal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glands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8115328" cy="1643074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Respiratory Unit/Respiratory lobule</a:t>
            </a:r>
            <a:endParaRPr lang="en-IN" sz="40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895732"/>
          </a:xfrm>
        </p:spPr>
        <p:txBody>
          <a:bodyPr/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Alveolus (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singular,av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diam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0.2 mm) &amp; Alveoli (Pleural)</a:t>
            </a: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300 alveoli in 2 lungs</a:t>
            </a: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Extensive capillary network-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SHEET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of flowing blood</a:t>
            </a:r>
          </a:p>
          <a:p>
            <a:pPr>
              <a:buNone/>
            </a:pPr>
            <a:endParaRPr lang="en-US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Respiratory Membrane</a:t>
            </a:r>
            <a:endParaRPr lang="en-IN" dirty="0"/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57993" y="1935163"/>
            <a:ext cx="6828013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Respiratory Membrane</a:t>
            </a:r>
            <a:endParaRPr lang="en-IN" sz="40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Layers: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1. Fluid lining the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alveolus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 contains surfactant,)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2.Alveolar Epithelium(thin epithelial cells)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3.Epithelial basement membrane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4.Thin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Interstitial space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5.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Capillary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basement membrane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6.Capillary endothelial membrane</a:t>
            </a:r>
            <a:endParaRPr lang="en-IN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Respiratory Membrane</a:t>
            </a:r>
            <a:endParaRPr lang="en-IN" sz="40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Total surface area :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70 sq.mts</a:t>
            </a: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Thickness :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av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0.6 micrometer</a:t>
            </a: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Average diameter of Pulmonary capillaries :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micrometers</a:t>
            </a: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Total quantity of blood spread over the entire surface of lungs at a given instant :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60 –140 ml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Functions :Respiratory</a:t>
            </a:r>
            <a:endParaRPr lang="en-IN" sz="40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   “Provides O</a:t>
            </a:r>
            <a:r>
              <a:rPr lang="en-US" sz="36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to the tissues &amp; removal of  CO</a:t>
            </a:r>
            <a:r>
              <a:rPr lang="en-US" sz="3600" baseline="-250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”</a:t>
            </a:r>
            <a:endParaRPr lang="en-US" sz="3600" baseline="-25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36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STEPS</a:t>
            </a:r>
          </a:p>
          <a:p>
            <a:pPr>
              <a:buNone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1.Pulmonary Ventilation</a:t>
            </a:r>
          </a:p>
          <a:p>
            <a:pPr>
              <a:buNone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2.Diffusion of O</a:t>
            </a:r>
            <a:r>
              <a:rPr lang="en-US" sz="36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&amp; CO</a:t>
            </a:r>
            <a:r>
              <a:rPr lang="en-US" sz="3600" baseline="-25000" dirty="0" smtClean="0">
                <a:latin typeface="Arial" pitchFamily="34" charset="0"/>
                <a:cs typeface="Arial" pitchFamily="34" charset="0"/>
              </a:rPr>
              <a:t>2</a:t>
            </a:r>
          </a:p>
          <a:p>
            <a:pPr>
              <a:buNone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3.Transport of gases</a:t>
            </a:r>
          </a:p>
          <a:p>
            <a:pPr>
              <a:buNone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4.Regulation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Functions :Respiratory</a:t>
            </a:r>
            <a:endParaRPr lang="en-IN" dirty="0"/>
          </a:p>
        </p:txBody>
      </p:sp>
      <p:pic>
        <p:nvPicPr>
          <p:cNvPr id="4" name="Picture 6" descr="23-13_1.jpg                                                    00000941Sarah                          B9D5FA8B: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2298795"/>
            <a:ext cx="8229600" cy="36621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Functions :Non Respiratory</a:t>
            </a:r>
            <a:endParaRPr lang="en-IN" sz="40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1.Filtration</a:t>
            </a:r>
          </a:p>
          <a:p>
            <a:pPr>
              <a:buNone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2. Immune</a:t>
            </a:r>
          </a:p>
          <a:p>
            <a:pPr>
              <a:buNone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3.Metabolic</a:t>
            </a:r>
          </a:p>
          <a:p>
            <a:pPr>
              <a:buNone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4.Phonation</a:t>
            </a:r>
          </a:p>
          <a:p>
            <a:pPr>
              <a:buNone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5.Acid –Base balance</a:t>
            </a:r>
            <a:endParaRPr lang="en-IN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Filtration Function</a:t>
            </a:r>
            <a:endParaRPr lang="en-IN" sz="40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Nostrils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: removal of  particles &gt;6micrometer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diam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(Turbulent precipitation )</a:t>
            </a: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Smaller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bronchioles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: 1-5 micrometer  settle(gravitational precipitation)</a:t>
            </a:r>
          </a:p>
          <a:p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Alveoli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:&lt;1micromt  adhere to alveolar fluid</a:t>
            </a: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&lt;0.5micromt in alveolar air(in Expiration goes out)</a:t>
            </a:r>
          </a:p>
          <a:p>
            <a:pPr>
              <a:buNone/>
            </a:pP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/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Immune Function</a:t>
            </a:r>
            <a:endParaRPr lang="en-IN" sz="40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Phagocytosis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Tissue macrophages in alveolar </a:t>
            </a:r>
          </a:p>
          <a:p>
            <a:pPr>
              <a:buNone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   Wall</a:t>
            </a: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 Alveolar macrophages</a:t>
            </a: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 Lung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Lymphatics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Nondigestible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particle:Giant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cell capsule</a:t>
            </a:r>
          </a:p>
          <a:p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Lecture : 1</a:t>
            </a:r>
            <a:endParaRPr lang="en-IN" dirty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Contents:</a:t>
            </a:r>
          </a:p>
          <a:p>
            <a:pPr>
              <a:buNone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Functional Anatomy/Organization</a:t>
            </a:r>
          </a:p>
          <a:p>
            <a:pPr>
              <a:buNone/>
            </a:pP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Functions -Respiratory</a:t>
            </a:r>
          </a:p>
          <a:p>
            <a:pPr>
              <a:buNone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              -Non-Respiratory</a:t>
            </a:r>
            <a:endParaRPr lang="en-IN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Metabolic Function</a:t>
            </a:r>
            <a:endParaRPr lang="en-IN" sz="4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Endothelial cells of alveolar capillary beds:</a:t>
            </a:r>
          </a:p>
          <a:p>
            <a:pPr>
              <a:buNone/>
            </a:pPr>
            <a:r>
              <a:rPr lang="en-US" dirty="0" smtClean="0"/>
              <a:t>   Metabolize metabolic &amp; </a:t>
            </a:r>
            <a:r>
              <a:rPr lang="en-US" dirty="0" err="1" smtClean="0"/>
              <a:t>vasoactive</a:t>
            </a:r>
            <a:r>
              <a:rPr lang="en-US" dirty="0" smtClean="0"/>
              <a:t> substances</a:t>
            </a:r>
          </a:p>
          <a:p>
            <a:r>
              <a:rPr lang="en-US" dirty="0" smtClean="0"/>
              <a:t>Endothelial cells metabolize </a:t>
            </a:r>
            <a:r>
              <a:rPr lang="en-US" dirty="0" err="1" smtClean="0">
                <a:solidFill>
                  <a:srgbClr val="FF0000"/>
                </a:solidFill>
              </a:rPr>
              <a:t>Serrotonin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Conversion of </a:t>
            </a:r>
            <a:r>
              <a:rPr lang="en-US" dirty="0" err="1" smtClean="0">
                <a:solidFill>
                  <a:srgbClr val="FF0000"/>
                </a:solidFill>
              </a:rPr>
              <a:t>Angiotensin</a:t>
            </a:r>
            <a:r>
              <a:rPr lang="en-US" dirty="0" smtClean="0">
                <a:solidFill>
                  <a:srgbClr val="FF0000"/>
                </a:solidFill>
              </a:rPr>
              <a:t> I</a:t>
            </a:r>
            <a:r>
              <a:rPr lang="en-US" dirty="0" smtClean="0"/>
              <a:t> to </a:t>
            </a:r>
            <a:r>
              <a:rPr lang="en-US" dirty="0" err="1" smtClean="0"/>
              <a:t>Angiotensin</a:t>
            </a:r>
            <a:r>
              <a:rPr lang="en-US" dirty="0" smtClean="0"/>
              <a:t> II(ACE present on the surface of endothelial cells)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Synthesis &amp; Secretion </a:t>
            </a:r>
            <a:r>
              <a:rPr lang="en-US" dirty="0" smtClean="0"/>
              <a:t>of </a:t>
            </a:r>
            <a:r>
              <a:rPr lang="en-US" dirty="0" err="1" smtClean="0"/>
              <a:t>cytokines,Prostaglandins,nitric</a:t>
            </a:r>
            <a:r>
              <a:rPr lang="en-US" dirty="0" smtClean="0"/>
              <a:t> oxide etc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Vocalization &amp; Phonation</a:t>
            </a:r>
            <a:endParaRPr lang="en-IN" sz="40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Phonation</a:t>
            </a: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Articulation</a:t>
            </a: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Resonance</a:t>
            </a:r>
            <a:endParaRPr lang="en-IN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Phonation</a:t>
            </a:r>
            <a:endParaRPr lang="en-IN" sz="40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t="2507" b="7256"/>
          <a:stretch>
            <a:fillRect/>
          </a:stretch>
        </p:blipFill>
        <p:spPr bwMode="auto">
          <a:xfrm>
            <a:off x="457200" y="1714489"/>
            <a:ext cx="4038600" cy="2500329"/>
          </a:xfrm>
          <a:prstGeom prst="rect">
            <a:avLst/>
          </a:prstGeom>
          <a:noFill/>
        </p:spPr>
      </p:pic>
      <p:grpSp>
        <p:nvGrpSpPr>
          <p:cNvPr id="5" name="Group 7"/>
          <p:cNvGrpSpPr>
            <a:grpSpLocks noGrp="1"/>
          </p:cNvGrpSpPr>
          <p:nvPr>
            <p:ph sz="half" idx="2"/>
          </p:nvPr>
        </p:nvGrpSpPr>
        <p:grpSpPr bwMode="auto">
          <a:xfrm>
            <a:off x="4648200" y="3929066"/>
            <a:ext cx="4038600" cy="2428892"/>
            <a:chOff x="2400" y="2500"/>
            <a:chExt cx="3263" cy="1820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400" y="2500"/>
              <a:ext cx="3263" cy="18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t="2429" b="7033"/>
            <a:stretch>
              <a:fillRect/>
            </a:stretch>
          </p:blipFill>
          <p:spPr bwMode="auto">
            <a:xfrm>
              <a:off x="2496" y="2522"/>
              <a:ext cx="3120" cy="169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Speech involves</a:t>
            </a:r>
            <a:r>
              <a:rPr lang="en-US" dirty="0" smtClean="0"/>
              <a:t>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Speech centers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in cerebral cortex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Respiratory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control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centers 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Articulation &amp; resonance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structures of mouth &amp; nasal cavities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Mechanical events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-Phonation(larynx as vibrator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ie.Vocal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folds)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- Articulation(structures of mouth)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- Resonance(change in voice quality)</a:t>
            </a:r>
            <a:endParaRPr lang="en-IN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Phonation</a:t>
            </a:r>
            <a:endParaRPr lang="en-IN" sz="40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786454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90000"/>
              </a:lnSpc>
            </a:pPr>
            <a:endParaRPr lang="en-US" sz="3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en-US" sz="3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3800" dirty="0" smtClean="0">
                <a:latin typeface="Arial" pitchFamily="34" charset="0"/>
                <a:cs typeface="Arial" pitchFamily="34" charset="0"/>
              </a:rPr>
              <a:t>Air pressure system</a:t>
            </a:r>
          </a:p>
          <a:p>
            <a:pPr>
              <a:lnSpc>
                <a:spcPct val="90000"/>
              </a:lnSpc>
            </a:pPr>
            <a:r>
              <a:rPr lang="en-US" sz="3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Voice box</a:t>
            </a:r>
            <a:r>
              <a:rPr lang="en-US" sz="3800" dirty="0" smtClean="0">
                <a:latin typeface="Arial" pitchFamily="34" charset="0"/>
                <a:cs typeface="Arial" pitchFamily="34" charset="0"/>
              </a:rPr>
              <a:t>-open &amp; close the glottis</a:t>
            </a:r>
          </a:p>
          <a:p>
            <a:pPr>
              <a:lnSpc>
                <a:spcPct val="90000"/>
              </a:lnSpc>
            </a:pPr>
            <a:r>
              <a:rPr lang="en-US" sz="3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Abduction</a:t>
            </a:r>
            <a:r>
              <a:rPr lang="en-US" sz="3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dirty="0" smtClean="0">
                <a:latin typeface="Arial" pitchFamily="34" charset="0"/>
                <a:cs typeface="Arial" pitchFamily="34" charset="0"/>
              </a:rPr>
              <a:t>is the vocal cords being spread apart (occurs while breathing)</a:t>
            </a:r>
          </a:p>
          <a:p>
            <a:pPr>
              <a:lnSpc>
                <a:spcPct val="90000"/>
              </a:lnSpc>
            </a:pPr>
            <a:r>
              <a:rPr lang="en-US" sz="3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Adduction</a:t>
            </a:r>
            <a:r>
              <a:rPr lang="en-US" sz="3800" dirty="0" smtClean="0">
                <a:latin typeface="Arial" pitchFamily="34" charset="0"/>
                <a:cs typeface="Arial" pitchFamily="34" charset="0"/>
              </a:rPr>
              <a:t> is the vocal cords coming together (speaking or singing)</a:t>
            </a:r>
          </a:p>
          <a:p>
            <a:endParaRPr lang="en-US" sz="3800" dirty="0" smtClean="0">
              <a:latin typeface="Arial" pitchFamily="34" charset="0"/>
              <a:cs typeface="Arial" pitchFamily="34" charset="0"/>
            </a:endParaRPr>
          </a:p>
          <a:p>
            <a:endParaRPr lang="en-US" sz="3800" dirty="0" smtClean="0">
              <a:latin typeface="Arial" pitchFamily="34" charset="0"/>
              <a:cs typeface="Arial" pitchFamily="34" charset="0"/>
            </a:endParaRPr>
          </a:p>
          <a:p>
            <a:endParaRPr lang="en-US" sz="3800" dirty="0" smtClean="0">
              <a:latin typeface="Arial" pitchFamily="34" charset="0"/>
              <a:cs typeface="Arial" pitchFamily="34" charset="0"/>
            </a:endParaRPr>
          </a:p>
          <a:p>
            <a:endParaRPr lang="en-US" sz="3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Pitch of vibration </a:t>
            </a:r>
            <a:r>
              <a:rPr lang="en-US" sz="3800" dirty="0" smtClean="0">
                <a:latin typeface="Arial" pitchFamily="34" charset="0"/>
                <a:cs typeface="Arial" pitchFamily="34" charset="0"/>
              </a:rPr>
              <a:t>-determined by the degree of</a:t>
            </a:r>
            <a:br>
              <a:rPr lang="en-US" sz="3800" dirty="0" smtClean="0">
                <a:latin typeface="Arial" pitchFamily="34" charset="0"/>
                <a:cs typeface="Arial" pitchFamily="34" charset="0"/>
              </a:rPr>
            </a:br>
            <a:r>
              <a:rPr lang="en-US" sz="3800" dirty="0" smtClean="0">
                <a:latin typeface="Arial" pitchFamily="34" charset="0"/>
                <a:cs typeface="Arial" pitchFamily="34" charset="0"/>
              </a:rPr>
              <a:t>                              stretch of chords</a:t>
            </a:r>
            <a:br>
              <a:rPr lang="en-US" sz="3800" dirty="0" smtClean="0">
                <a:latin typeface="Arial" pitchFamily="34" charset="0"/>
                <a:cs typeface="Arial" pitchFamily="34" charset="0"/>
              </a:rPr>
            </a:br>
            <a:r>
              <a:rPr lang="en-US" sz="3800" dirty="0" smtClean="0">
                <a:latin typeface="Arial" pitchFamily="34" charset="0"/>
                <a:cs typeface="Arial" pitchFamily="34" charset="0"/>
              </a:rPr>
              <a:t>                            -tightness of chords</a:t>
            </a:r>
          </a:p>
          <a:p>
            <a:pPr>
              <a:buNone/>
            </a:pPr>
            <a:r>
              <a:rPr lang="en-US" sz="3800" dirty="0" smtClean="0">
                <a:latin typeface="Arial" pitchFamily="34" charset="0"/>
                <a:cs typeface="Arial" pitchFamily="34" charset="0"/>
              </a:rPr>
              <a:t>                                -mass of chord’s edges</a:t>
            </a:r>
            <a:endParaRPr lang="en-IN" sz="3800" dirty="0" smtClean="0">
              <a:latin typeface="Arial" pitchFamily="34" charset="0"/>
              <a:cs typeface="Arial" pitchFamily="34" charset="0"/>
            </a:endParaRPr>
          </a:p>
          <a:p>
            <a:endParaRPr lang="en-IN" dirty="0"/>
          </a:p>
        </p:txBody>
      </p:sp>
      <p:pic>
        <p:nvPicPr>
          <p:cNvPr id="5" name="Picture 4" descr="adduc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714752"/>
            <a:ext cx="4643469" cy="1071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Acid-Base Balance</a:t>
            </a:r>
            <a:endParaRPr lang="en-IN" sz="40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Elimination of CO</a:t>
            </a:r>
            <a:r>
              <a:rPr lang="en-US" sz="36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600" baseline="-25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Chemosensors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monitor CO</a:t>
            </a:r>
            <a:r>
              <a:rPr lang="en-US" sz="36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&amp; H</a:t>
            </a:r>
            <a:r>
              <a:rPr lang="en-US" sz="3600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ion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conc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Control Centers in CNS</a:t>
            </a:r>
            <a:endParaRPr lang="en-IN" sz="3600" baseline="-25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References</a:t>
            </a:r>
            <a:endParaRPr lang="en-IN" sz="40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Guyton &amp;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Hall.Text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book of Medical Physiology</a:t>
            </a:r>
          </a:p>
          <a:p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Ganong’s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Review of Medical Physiology</a:t>
            </a: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Berne &amp; Levy Physiology</a:t>
            </a:r>
          </a:p>
          <a:p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htpp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//www.accessmedicine.com</a:t>
            </a:r>
            <a:endParaRPr lang="en-IN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Question 1</a:t>
            </a:r>
            <a:endParaRPr lang="en-IN" sz="40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Normal volume of air present in dead space of Indian reference man is……..ml:</a:t>
            </a:r>
            <a:endParaRPr lang="en-IN" sz="3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A) 50</a:t>
            </a:r>
            <a:endParaRPr lang="en-IN" sz="3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B) 100</a:t>
            </a:r>
            <a:endParaRPr lang="en-IN" sz="3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C) 150</a:t>
            </a:r>
            <a:endParaRPr lang="en-IN" sz="3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D) 200</a:t>
            </a:r>
            <a:endParaRPr lang="en-IN" sz="3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Question 2</a:t>
            </a:r>
            <a:endParaRPr lang="en-IN" sz="40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IN" sz="6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Which of the following is the first branching</a:t>
            </a:r>
          </a:p>
          <a:p>
            <a:pPr>
              <a:buNone/>
            </a:pPr>
            <a:r>
              <a:rPr lang="en-IN" sz="6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of the bronchial tree that has gas </a:t>
            </a:r>
          </a:p>
          <a:p>
            <a:pPr>
              <a:buNone/>
            </a:pPr>
            <a:r>
              <a:rPr lang="en-IN" sz="6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exchanging capabilities?</a:t>
            </a:r>
          </a:p>
          <a:p>
            <a:pPr>
              <a:buNone/>
            </a:pPr>
            <a:r>
              <a:rPr lang="en-IN" sz="65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IN" sz="6500" dirty="0" smtClean="0">
                <a:latin typeface="Arial" pitchFamily="34" charset="0"/>
                <a:cs typeface="Arial" pitchFamily="34" charset="0"/>
              </a:rPr>
            </a:br>
            <a:r>
              <a:rPr lang="en-IN" sz="6500" dirty="0" smtClean="0">
                <a:latin typeface="Arial" pitchFamily="34" charset="0"/>
                <a:cs typeface="Arial" pitchFamily="34" charset="0"/>
              </a:rPr>
              <a:t>A. Terminal bronchioles.</a:t>
            </a:r>
            <a:br>
              <a:rPr lang="en-IN" sz="6500" dirty="0" smtClean="0">
                <a:latin typeface="Arial" pitchFamily="34" charset="0"/>
                <a:cs typeface="Arial" pitchFamily="34" charset="0"/>
              </a:rPr>
            </a:br>
            <a:r>
              <a:rPr lang="en-IN" sz="6500" dirty="0" smtClean="0">
                <a:latin typeface="Arial" pitchFamily="34" charset="0"/>
                <a:cs typeface="Arial" pitchFamily="34" charset="0"/>
              </a:rPr>
              <a:t>B. Respiratory bronchioles.</a:t>
            </a:r>
            <a:br>
              <a:rPr lang="en-IN" sz="6500" dirty="0" smtClean="0">
                <a:latin typeface="Arial" pitchFamily="34" charset="0"/>
                <a:cs typeface="Arial" pitchFamily="34" charset="0"/>
              </a:rPr>
            </a:br>
            <a:r>
              <a:rPr lang="en-IN" sz="6500" dirty="0" smtClean="0">
                <a:latin typeface="Arial" pitchFamily="34" charset="0"/>
                <a:cs typeface="Arial" pitchFamily="34" charset="0"/>
              </a:rPr>
              <a:t>C. Alveoli</a:t>
            </a:r>
            <a:br>
              <a:rPr lang="en-IN" sz="6500" dirty="0" smtClean="0">
                <a:latin typeface="Arial" pitchFamily="34" charset="0"/>
                <a:cs typeface="Arial" pitchFamily="34" charset="0"/>
              </a:rPr>
            </a:br>
            <a:r>
              <a:rPr lang="en-IN" sz="6500" dirty="0" smtClean="0">
                <a:latin typeface="Arial" pitchFamily="34" charset="0"/>
                <a:cs typeface="Arial" pitchFamily="34" charset="0"/>
              </a:rPr>
              <a:t>D. segmental bronchi</a:t>
            </a:r>
            <a:br>
              <a:rPr lang="en-IN" sz="6500" dirty="0" smtClean="0">
                <a:latin typeface="Arial" pitchFamily="34" charset="0"/>
                <a:cs typeface="Arial" pitchFamily="34" charset="0"/>
              </a:rPr>
            </a:br>
            <a:r>
              <a:rPr lang="en-IN" sz="6500" dirty="0" smtClean="0">
                <a:latin typeface="Arial" pitchFamily="34" charset="0"/>
                <a:cs typeface="Arial" pitchFamily="34" charset="0"/>
              </a:rPr>
              <a:t>E. alveolar ducts.</a:t>
            </a:r>
            <a:r>
              <a:rPr lang="en-IN" sz="5100" dirty="0" smtClean="0"/>
              <a:t/>
            </a:r>
            <a:br>
              <a:rPr lang="en-IN" sz="5100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Question 3</a:t>
            </a:r>
            <a:endParaRPr lang="en-IN" sz="40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IN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Oxygen and carbon dioxide are exchanged in the lungs and through all cell membranes by ________. </a:t>
            </a:r>
            <a:r>
              <a:rPr lang="en-IN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IN" sz="3600" dirty="0" smtClean="0">
                <a:latin typeface="Arial" pitchFamily="34" charset="0"/>
                <a:cs typeface="Arial" pitchFamily="34" charset="0"/>
              </a:rPr>
            </a:br>
            <a:r>
              <a:rPr lang="en-IN" sz="3600" dirty="0" smtClean="0">
                <a:latin typeface="Arial" pitchFamily="34" charset="0"/>
                <a:cs typeface="Arial" pitchFamily="34" charset="0"/>
              </a:rPr>
              <a:t>A) osmosis </a:t>
            </a:r>
            <a:br>
              <a:rPr lang="en-IN" sz="3600" dirty="0" smtClean="0">
                <a:latin typeface="Arial" pitchFamily="34" charset="0"/>
                <a:cs typeface="Arial" pitchFamily="34" charset="0"/>
              </a:rPr>
            </a:br>
            <a:r>
              <a:rPr lang="en-IN" sz="3600" dirty="0" smtClean="0">
                <a:latin typeface="Arial" pitchFamily="34" charset="0"/>
                <a:cs typeface="Arial" pitchFamily="34" charset="0"/>
              </a:rPr>
              <a:t>B) diffusion </a:t>
            </a:r>
            <a:br>
              <a:rPr lang="en-IN" sz="3600" dirty="0" smtClean="0">
                <a:latin typeface="Arial" pitchFamily="34" charset="0"/>
                <a:cs typeface="Arial" pitchFamily="34" charset="0"/>
              </a:rPr>
            </a:br>
            <a:r>
              <a:rPr lang="en-IN" sz="3600" dirty="0" smtClean="0">
                <a:latin typeface="Arial" pitchFamily="34" charset="0"/>
                <a:cs typeface="Arial" pitchFamily="34" charset="0"/>
              </a:rPr>
              <a:t>C) filtration </a:t>
            </a:r>
            <a:br>
              <a:rPr lang="en-IN" sz="3600" dirty="0" smtClean="0">
                <a:latin typeface="Arial" pitchFamily="34" charset="0"/>
                <a:cs typeface="Arial" pitchFamily="34" charset="0"/>
              </a:rPr>
            </a:br>
            <a:r>
              <a:rPr lang="en-IN" sz="3600" dirty="0" smtClean="0">
                <a:latin typeface="Arial" pitchFamily="34" charset="0"/>
                <a:cs typeface="Arial" pitchFamily="34" charset="0"/>
              </a:rPr>
              <a:t>D) active transport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Learning Objectives</a:t>
            </a:r>
            <a:endParaRPr lang="en-IN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Organization of airways and Lungs</a:t>
            </a:r>
          </a:p>
          <a:p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Weibel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Lung model</a:t>
            </a: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Dead Space</a:t>
            </a: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Respiratory membrane</a:t>
            </a: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Functions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Question 4</a:t>
            </a:r>
            <a:endParaRPr lang="en-IN" sz="40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b="1" dirty="0" smtClean="0"/>
              <a:t> </a:t>
            </a:r>
            <a:r>
              <a:rPr lang="en-IN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For gas exchange to be efficient, the respiratory membrane must be ________. </a:t>
            </a:r>
            <a:r>
              <a:rPr lang="en-IN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IN" sz="3600" dirty="0" smtClean="0">
                <a:latin typeface="Arial" pitchFamily="34" charset="0"/>
                <a:cs typeface="Arial" pitchFamily="34" charset="0"/>
              </a:rPr>
            </a:br>
            <a:r>
              <a:rPr lang="en-IN" sz="3600" dirty="0" smtClean="0">
                <a:latin typeface="Arial" pitchFamily="34" charset="0"/>
                <a:cs typeface="Arial" pitchFamily="34" charset="0"/>
              </a:rPr>
              <a:t>A) at least 3 micrometers thick </a:t>
            </a:r>
            <a:br>
              <a:rPr lang="en-IN" sz="3600" dirty="0" smtClean="0">
                <a:latin typeface="Arial" pitchFamily="34" charset="0"/>
                <a:cs typeface="Arial" pitchFamily="34" charset="0"/>
              </a:rPr>
            </a:br>
            <a:r>
              <a:rPr lang="en-IN" sz="3600" dirty="0" smtClean="0">
                <a:latin typeface="Arial" pitchFamily="34" charset="0"/>
                <a:cs typeface="Arial" pitchFamily="34" charset="0"/>
              </a:rPr>
              <a:t>B) 0.5 to 1 micrometer thick </a:t>
            </a:r>
            <a:br>
              <a:rPr lang="en-IN" sz="3600" dirty="0" smtClean="0">
                <a:latin typeface="Arial" pitchFamily="34" charset="0"/>
                <a:cs typeface="Arial" pitchFamily="34" charset="0"/>
              </a:rPr>
            </a:br>
            <a:r>
              <a:rPr lang="en-IN" sz="3600" dirty="0" smtClean="0">
                <a:latin typeface="Arial" pitchFamily="34" charset="0"/>
                <a:cs typeface="Arial" pitchFamily="34" charset="0"/>
              </a:rPr>
              <a:t>C) between 5 and 6 micrometers thick </a:t>
            </a:r>
            <a:br>
              <a:rPr lang="en-IN" sz="3600" dirty="0" smtClean="0">
                <a:latin typeface="Arial" pitchFamily="34" charset="0"/>
                <a:cs typeface="Arial" pitchFamily="34" charset="0"/>
              </a:rPr>
            </a:br>
            <a:r>
              <a:rPr lang="en-IN" sz="3600" dirty="0" smtClean="0">
                <a:latin typeface="Arial" pitchFamily="34" charset="0"/>
                <a:cs typeface="Arial" pitchFamily="34" charset="0"/>
              </a:rPr>
              <a:t>D) The thickness of the respiratory   membrane is not important in the efficiency of gas exchange.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Question 5</a:t>
            </a:r>
            <a:endParaRPr lang="en-IN" sz="40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Prominent cells present in the  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interstitium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of the lungs are:</a:t>
            </a:r>
            <a:endParaRPr lang="en-IN" sz="3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 A) Fibroblasts</a:t>
            </a:r>
            <a:endParaRPr lang="en-IN" sz="3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 B) Epithelial</a:t>
            </a:r>
            <a:endParaRPr lang="en-IN" sz="3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 C) Goblet</a:t>
            </a:r>
            <a:endParaRPr lang="en-IN" sz="3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 D) Mucus</a:t>
            </a:r>
            <a:endParaRPr lang="en-IN" sz="3600" dirty="0" smtClean="0">
              <a:latin typeface="Arial" pitchFamily="34" charset="0"/>
              <a:cs typeface="Arial" pitchFamily="34" charset="0"/>
            </a:endParaRP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Answers</a:t>
            </a:r>
            <a:endParaRPr lang="en-IN" sz="40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1-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2-</a:t>
            </a:r>
            <a:r>
              <a:rPr lang="en-IN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N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3-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4-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</a:p>
          <a:p>
            <a:r>
              <a:rPr lang="en-US" sz="3600" smtClean="0">
                <a:latin typeface="Arial" pitchFamily="34" charset="0"/>
                <a:cs typeface="Arial" pitchFamily="34" charset="0"/>
              </a:rPr>
              <a:t>5- </a:t>
            </a:r>
            <a:r>
              <a:rPr lang="en-US" sz="3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sz="3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2.gstatic.com/images?q=tbn:ANd9GcR5_Kuh8EjJup0J0XG4Q4QL0CN4Sz49nBIKY5fLulWo5tdfN4fEb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785794"/>
            <a:ext cx="5500726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Respiratory System-includes</a:t>
            </a:r>
            <a:endParaRPr lang="en-IN" sz="40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Conducting airways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-oral &amp; nasal cavities</a:t>
            </a:r>
          </a:p>
          <a:p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Lungs</a:t>
            </a:r>
          </a:p>
          <a:p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Nerves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controlling Respiration</a:t>
            </a:r>
          </a:p>
          <a:p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Structures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to move air in &amp; out:</a:t>
            </a:r>
          </a:p>
          <a:p>
            <a:pPr>
              <a:buNone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    Rib cage ,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Intercostal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muscles,</a:t>
            </a:r>
          </a:p>
          <a:p>
            <a:pPr>
              <a:buNone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Diaphragm,Abdominal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muscles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Structure</a:t>
            </a:r>
            <a:endParaRPr lang="en-IN" dirty="0"/>
          </a:p>
        </p:txBody>
      </p:sp>
      <p:pic>
        <p:nvPicPr>
          <p:cNvPr id="4" name="Picture 4" descr="figure_17_02a-b_labeled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337678" y="1935163"/>
            <a:ext cx="6468644" cy="438943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tx2"/>
                </a:solidFill>
              </a:rPr>
              <a:t>Weibel</a:t>
            </a:r>
            <a:r>
              <a:rPr lang="en-US" dirty="0" smtClean="0">
                <a:solidFill>
                  <a:schemeClr val="tx2"/>
                </a:solidFill>
              </a:rPr>
              <a:t> Lung Model</a:t>
            </a:r>
            <a:r>
              <a:rPr lang="en-US" dirty="0" smtClean="0">
                <a:solidFill>
                  <a:srgbClr val="FF0000"/>
                </a:solidFill>
              </a:rPr>
              <a:t>(Generation)</a:t>
            </a: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WIPRO\Documents\conducting zond and respiratory zone 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909887" y="2058194"/>
            <a:ext cx="3324225" cy="4143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Dead Space</a:t>
            </a:r>
            <a:br>
              <a:rPr lang="en-US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n-IN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Anatomical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-till terminal bronchiole/ conducting zone</a:t>
            </a: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 No gas exchange</a:t>
            </a: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 Volume of air:150ml</a:t>
            </a:r>
          </a:p>
          <a:p>
            <a:r>
              <a:rPr lang="en-US" sz="36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Physiological</a:t>
            </a: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Normal adult :Ratio of both dead space is 1</a:t>
            </a:r>
            <a:endParaRPr lang="en-IN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Key Features</a:t>
            </a:r>
            <a:endParaRPr lang="en-IN" sz="40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Kultschitzky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cells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: 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neuroendocrine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cells found in clusters throughout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tracheobronchial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tree</a:t>
            </a: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More in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fortus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than in adult</a:t>
            </a: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Secrete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Dopamine,serrotonin</a:t>
            </a:r>
            <a:endParaRPr lang="en-IN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Role in bronchial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carcinoid</a:t>
            </a:r>
            <a:endParaRPr lang="en-IN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Contd</a:t>
            </a:r>
            <a:r>
              <a:rPr lang="en-US" dirty="0" smtClean="0"/>
              <a:t>…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Upper &amp; Lower airway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Lung surface area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for gaseous exchange </a:t>
            </a:r>
            <a:r>
              <a:rPr lang="en-US" sz="3600" baseline="-25000" dirty="0" smtClean="0">
                <a:latin typeface="Arial" pitchFamily="34" charset="0"/>
                <a:cs typeface="Arial" pitchFamily="34" charset="0"/>
              </a:rPr>
              <a:t>~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80 m</a:t>
            </a:r>
            <a:r>
              <a:rPr lang="en-US" sz="36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(size of Tennis court)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Lung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Interstitium:Promonant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cells: 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Fibroblast</a:t>
            </a:r>
          </a:p>
          <a:p>
            <a:pPr>
              <a:buNone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  Lung capillaries,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lymphatics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buNone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  Macrophages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762</TotalTime>
  <Words>691</Words>
  <Application>Microsoft Office PowerPoint</Application>
  <PresentationFormat>On-screen Show (4:3)</PresentationFormat>
  <Paragraphs>166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Flow</vt:lpstr>
      <vt:lpstr>Respiratory System</vt:lpstr>
      <vt:lpstr>Lecture : 1</vt:lpstr>
      <vt:lpstr>Learning Objectives</vt:lpstr>
      <vt:lpstr>Respiratory System-includes</vt:lpstr>
      <vt:lpstr>Structure</vt:lpstr>
      <vt:lpstr>Weibel Lung Model(Generation)</vt:lpstr>
      <vt:lpstr> Dead Space </vt:lpstr>
      <vt:lpstr>Key Features</vt:lpstr>
      <vt:lpstr>Contd…</vt:lpstr>
      <vt:lpstr>Contd…</vt:lpstr>
      <vt:lpstr>Respiratory Unit/Respiratory lobule</vt:lpstr>
      <vt:lpstr>Respiratory Membrane</vt:lpstr>
      <vt:lpstr>Respiratory Membrane</vt:lpstr>
      <vt:lpstr>Respiratory Membrane</vt:lpstr>
      <vt:lpstr>Functions :Respiratory</vt:lpstr>
      <vt:lpstr>Functions :Respiratory</vt:lpstr>
      <vt:lpstr>Functions :Non Respiratory</vt:lpstr>
      <vt:lpstr>Filtration Function</vt:lpstr>
      <vt:lpstr>Immune Function</vt:lpstr>
      <vt:lpstr>Metabolic Function</vt:lpstr>
      <vt:lpstr>Vocalization &amp; Phonation</vt:lpstr>
      <vt:lpstr>Phonation</vt:lpstr>
      <vt:lpstr>Speech involves:</vt:lpstr>
      <vt:lpstr>Phonation</vt:lpstr>
      <vt:lpstr>Acid-Base Balance</vt:lpstr>
      <vt:lpstr>References</vt:lpstr>
      <vt:lpstr>Question 1</vt:lpstr>
      <vt:lpstr>Question 2</vt:lpstr>
      <vt:lpstr>Question 3</vt:lpstr>
      <vt:lpstr>Question 4</vt:lpstr>
      <vt:lpstr>Question 5</vt:lpstr>
      <vt:lpstr>Answers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Respiratory System</dc:title>
  <dc:creator>WIPRO</dc:creator>
  <cp:lastModifiedBy>VIVEKK36</cp:lastModifiedBy>
  <cp:revision>148</cp:revision>
  <dcterms:created xsi:type="dcterms:W3CDTF">2014-10-05T10:33:01Z</dcterms:created>
  <dcterms:modified xsi:type="dcterms:W3CDTF">2014-10-18T09:31:41Z</dcterms:modified>
</cp:coreProperties>
</file>